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59" r:id="rId6"/>
    <p:sldId id="285" r:id="rId7"/>
    <p:sldId id="280" r:id="rId8"/>
    <p:sldId id="279" r:id="rId9"/>
    <p:sldId id="281" r:id="rId10"/>
    <p:sldId id="282" r:id="rId11"/>
    <p:sldId id="296" r:id="rId12"/>
    <p:sldId id="300" r:id="rId13"/>
    <p:sldId id="301" r:id="rId14"/>
    <p:sldId id="302" r:id="rId15"/>
    <p:sldId id="290" r:id="rId16"/>
    <p:sldId id="291" r:id="rId17"/>
    <p:sldId id="289" r:id="rId18"/>
    <p:sldId id="297" r:id="rId19"/>
    <p:sldId id="298" r:id="rId20"/>
    <p:sldId id="299" r:id="rId21"/>
    <p:sldId id="283" r:id="rId22"/>
    <p:sldId id="264" r:id="rId23"/>
    <p:sldId id="284" r:id="rId24"/>
    <p:sldId id="295" r:id="rId25"/>
    <p:sldId id="275" r:id="rId26"/>
  </p:sldIdLst>
  <p:sldSz cx="12192000" cy="6858000"/>
  <p:notesSz cx="6858000" cy="9144000"/>
  <p:embeddedFontLst>
    <p:embeddedFont>
      <p:font typeface="Antic Slab" charset="0"/>
      <p:regular r:id="rId28"/>
    </p:embeddedFont>
    <p:embeddedFont>
      <p:font typeface="Abril Fatface" charset="0"/>
      <p:regular r:id="rId29"/>
    </p:embeddedFont>
    <p:embeddedFont>
      <p:font typeface="HY나무B" pitchFamily="18" charset="-127"/>
      <p:regular r:id="rId30"/>
    </p:embeddedFont>
    <p:embeddedFont>
      <p:font typeface="Calistoga" charset="0"/>
      <p:regular r:id="rId31"/>
    </p:embeddedFont>
    <p:embeddedFont>
      <p:font typeface="맑은 고딕" pitchFamily="50" charset="-127"/>
      <p:regular r:id="rId32"/>
      <p:bold r:id="rId33"/>
    </p:embeddedFont>
    <p:embeddedFont>
      <p:font typeface="HY바다L" pitchFamily="18" charset="-127"/>
      <p:regular r:id="rId34"/>
    </p:embeddedFont>
    <p:embeddedFont>
      <p:font typeface="HY산B" pitchFamily="18" charset="-127"/>
      <p:regular r:id="rId35"/>
    </p:embeddedFon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7" autoAdjust="0"/>
  </p:normalViewPr>
  <p:slideViewPr>
    <p:cSldViewPr snapToGrid="0">
      <p:cViewPr>
        <p:scale>
          <a:sx n="117" d="100"/>
          <a:sy n="117" d="100"/>
        </p:scale>
        <p:origin x="-31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62513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1c3728c1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1c3728c1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073618e6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073618e6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2309f197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2309f197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1c3728c19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1c3728c19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2309f197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2309f197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073618e60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073618e60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77400" y="5925775"/>
            <a:ext cx="115005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4600" y="2762700"/>
            <a:ext cx="9941700" cy="1332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ldrich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imeline">
  <p:cSld name="010 Timelin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415600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2"/>
          </p:nvPr>
        </p:nvSpPr>
        <p:spPr>
          <a:xfrm>
            <a:off x="2775377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3"/>
          </p:nvPr>
        </p:nvSpPr>
        <p:spPr>
          <a:xfrm>
            <a:off x="5135153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4"/>
          </p:nvPr>
        </p:nvSpPr>
        <p:spPr>
          <a:xfrm>
            <a:off x="7494930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5"/>
          </p:nvPr>
        </p:nvSpPr>
        <p:spPr>
          <a:xfrm>
            <a:off x="9854707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000" b="0">
                <a:latin typeface="Calistoga"/>
                <a:ea typeface="Calistoga"/>
                <a:cs typeface="Calistoga"/>
                <a:sym typeface="Calistog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415600" y="821975"/>
            <a:ext cx="11436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6"/>
          </p:nvPr>
        </p:nvSpPr>
        <p:spPr>
          <a:xfrm>
            <a:off x="41560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7"/>
          </p:nvPr>
        </p:nvSpPr>
        <p:spPr>
          <a:xfrm>
            <a:off x="2775375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8"/>
          </p:nvPr>
        </p:nvSpPr>
        <p:spPr>
          <a:xfrm>
            <a:off x="513515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9"/>
          </p:nvPr>
        </p:nvSpPr>
        <p:spPr>
          <a:xfrm>
            <a:off x="7494925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3"/>
          </p:nvPr>
        </p:nvSpPr>
        <p:spPr>
          <a:xfrm>
            <a:off x="985470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84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Big Title">
  <p:cSld name="007 Big Titl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511300" y="1949725"/>
            <a:ext cx="111423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511375" y="5538475"/>
            <a:ext cx="111423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8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7593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252725" y="1833738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252700" y="3238038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2"/>
          </p:nvPr>
        </p:nvSpPr>
        <p:spPr>
          <a:xfrm flipH="1">
            <a:off x="7208200" y="1633013"/>
            <a:ext cx="37311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8" name="Google Shape;18;p3"/>
          <p:cNvCxnSpPr/>
          <p:nvPr/>
        </p:nvCxnSpPr>
        <p:spPr>
          <a:xfrm rot="10800000">
            <a:off x="497850" y="5609513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 rot="10800000">
            <a:off x="497850" y="1248488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Six columns">
  <p:cSld name="CUSTOM_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90775" y="7518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993825" y="2894770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7332750" y="2894770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7332725" y="4913329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4"/>
          </p:nvPr>
        </p:nvSpPr>
        <p:spPr>
          <a:xfrm>
            <a:off x="2993825" y="21990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5"/>
          </p:nvPr>
        </p:nvSpPr>
        <p:spPr>
          <a:xfrm>
            <a:off x="7332750" y="21990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6"/>
          </p:nvPr>
        </p:nvSpPr>
        <p:spPr>
          <a:xfrm>
            <a:off x="7332725" y="42175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7"/>
          </p:nvPr>
        </p:nvSpPr>
        <p:spPr>
          <a:xfrm>
            <a:off x="2993825" y="491324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8"/>
          </p:nvPr>
        </p:nvSpPr>
        <p:spPr>
          <a:xfrm>
            <a:off x="2993825" y="421747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589400" y="3373900"/>
            <a:ext cx="11104200" cy="127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589400" y="4649500"/>
            <a:ext cx="11104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wo columns">
  <p:cSld name="CUSTOM_4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73350" y="1171188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73350" y="2382615"/>
            <a:ext cx="49608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464149" y="2371888"/>
            <a:ext cx="49611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One column">
  <p:cSld name="CUSTOM_5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625" y="1741250"/>
            <a:ext cx="8284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1401625" y="2789650"/>
            <a:ext cx="8284500" cy="249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1242302" y="3600000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2"/>
          </p:nvPr>
        </p:nvSpPr>
        <p:spPr>
          <a:xfrm>
            <a:off x="4766552" y="3600000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8290802" y="3600000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0">
                <a:latin typeface="Calistoga"/>
                <a:ea typeface="Calistoga"/>
                <a:cs typeface="Calistoga"/>
                <a:sym typeface="Calisto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1242300" y="934700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4"/>
          </p:nvPr>
        </p:nvSpPr>
        <p:spPr>
          <a:xfrm>
            <a:off x="1242300" y="4165707"/>
            <a:ext cx="2658900" cy="16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5"/>
          </p:nvPr>
        </p:nvSpPr>
        <p:spPr>
          <a:xfrm>
            <a:off x="4766550" y="4165707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6"/>
          </p:nvPr>
        </p:nvSpPr>
        <p:spPr>
          <a:xfrm>
            <a:off x="8290800" y="4165707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Text and Image">
  <p:cSld name="CUSTOM_9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925500" y="1946013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439850" y="4343238"/>
            <a:ext cx="3875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4572000" y="1040950"/>
            <a:ext cx="6981900" cy="447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Title and text right">
  <p:cSld name="CUSTOM_1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5376199" y="2122000"/>
            <a:ext cx="5061300" cy="1242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5376290" y="3503650"/>
            <a:ext cx="5061300" cy="17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cxnSp>
        <p:nvCxnSpPr>
          <p:cNvPr id="83" name="Google Shape;83;p13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stoga"/>
              <a:buNone/>
              <a:defRPr sz="4000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9" r:id="rId9"/>
    <p:sldLayoutId id="2147483664" r:id="rId10"/>
    <p:sldLayoutId id="214748366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6379900" y="2507500"/>
            <a:ext cx="1467600" cy="1467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350783" y="3484649"/>
            <a:ext cx="7874857" cy="13975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 smtClean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ENTERPARK TICKET</a:t>
            </a:r>
          </a:p>
          <a:p>
            <a:pPr lvl="0" algn="ctr"/>
            <a:endParaRPr b="0" i="0" dirty="0"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alistoga"/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377400" y="5925775"/>
            <a:ext cx="11500500" cy="586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바다L" pitchFamily="18" charset="-127"/>
                <a:ea typeface="HY바다L" pitchFamily="18" charset="-127"/>
              </a:rPr>
              <a:t>성공적인 </a:t>
            </a:r>
            <a:r>
              <a:rPr lang="ko-KR" altLang="en-US" dirty="0" err="1" smtClean="0">
                <a:latin typeface="HY바다L" pitchFamily="18" charset="-127"/>
                <a:ea typeface="HY바다L" pitchFamily="18" charset="-127"/>
              </a:rPr>
              <a:t>티켓팅을</a:t>
            </a:r>
            <a:r>
              <a:rPr lang="ko-KR" altLang="en-US" dirty="0" smtClean="0">
                <a:latin typeface="HY바다L" pitchFamily="18" charset="-127"/>
                <a:ea typeface="HY바다L" pitchFamily="18" charset="-127"/>
              </a:rPr>
              <a:t> 위하여</a:t>
            </a:r>
            <a:endParaRPr dirty="0">
              <a:latin typeface="HY바다L" pitchFamily="18" charset="-127"/>
              <a:ea typeface="HY바다L" pitchFamily="18" charset="-127"/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834600" y="2762700"/>
            <a:ext cx="9941700" cy="1155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ENTERPARK TICKET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5136038" y="1103532"/>
            <a:ext cx="2010900" cy="2010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589400" y="4649500"/>
            <a:ext cx="11104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수행 절차 및 방법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589400" y="3373900"/>
            <a:ext cx="11104200" cy="127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talk about this </a:t>
            </a:r>
            <a:r>
              <a:rPr lang="en" dirty="0" smtClean="0"/>
              <a:t>third.</a:t>
            </a:r>
            <a:endParaRPr dirty="0"/>
          </a:p>
        </p:txBody>
      </p:sp>
      <p:sp>
        <p:nvSpPr>
          <p:cNvPr id="164" name="Google Shape;164;p21"/>
          <p:cNvSpPr/>
          <p:nvPr/>
        </p:nvSpPr>
        <p:spPr>
          <a:xfrm>
            <a:off x="5045062" y="1393201"/>
            <a:ext cx="1751077" cy="12756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</a:t>
            </a:r>
            <a:r>
              <a:rPr lang="en-US" b="1" i="0" dirty="0" smtClean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3</a:t>
            </a:r>
            <a:endParaRPr b="1" i="0" dirty="0"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alistoga"/>
            </a:endParaRPr>
          </a:p>
        </p:txBody>
      </p:sp>
    </p:spTree>
    <p:extLst>
      <p:ext uri="{BB962C8B-B14F-4D97-AF65-F5344CB8AC3E}">
        <p14:creationId xmlns:p14="http://schemas.microsoft.com/office/powerpoint/2010/main" val="185486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1168625" y="147368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1336425" y="1936888"/>
            <a:ext cx="5170500" cy="79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en-US" dirty="0" smtClean="0"/>
              <a:t>Server</a:t>
            </a:r>
            <a:endParaRPr dirty="0"/>
          </a:p>
        </p:txBody>
      </p:sp>
      <p:cxnSp>
        <p:nvCxnSpPr>
          <p:cNvPr id="208" name="Google Shape;208;p26"/>
          <p:cNvCxnSpPr/>
          <p:nvPr/>
        </p:nvCxnSpPr>
        <p:spPr>
          <a:xfrm>
            <a:off x="492700" y="362700"/>
            <a:ext cx="0" cy="61326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699" y="465133"/>
            <a:ext cx="2381583" cy="6030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34" y="1055765"/>
            <a:ext cx="2219635" cy="4848902"/>
          </a:xfrm>
          <a:prstGeom prst="rect">
            <a:avLst/>
          </a:prstGeom>
        </p:spPr>
      </p:pic>
      <p:sp>
        <p:nvSpPr>
          <p:cNvPr id="10" name="Google Shape;204;p26"/>
          <p:cNvSpPr/>
          <p:nvPr/>
        </p:nvSpPr>
        <p:spPr>
          <a:xfrm>
            <a:off x="6246687" y="147368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9" name="Google Shape;205;p26"/>
          <p:cNvSpPr txBox="1">
            <a:spLocks/>
          </p:cNvSpPr>
          <p:nvPr/>
        </p:nvSpPr>
        <p:spPr>
          <a:xfrm>
            <a:off x="6470963" y="1949264"/>
            <a:ext cx="5170500" cy="7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stoga"/>
              <a:buNone/>
              <a:defRPr sz="4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stoga"/>
              <a:buNone/>
              <a:defRPr sz="15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stoga"/>
              <a:buNone/>
              <a:defRPr sz="15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stoga"/>
              <a:buNone/>
              <a:defRPr sz="15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stoga"/>
              <a:buNone/>
              <a:defRPr sz="15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stoga"/>
              <a:buNone/>
              <a:defRPr sz="15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stoga"/>
              <a:buNone/>
              <a:defRPr sz="15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stoga"/>
              <a:buNone/>
              <a:defRPr sz="15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Calistoga"/>
              <a:buNone/>
              <a:defRPr sz="15000" b="0" i="0" u="none" strike="noStrike" cap="none">
                <a:solidFill>
                  <a:schemeClr val="dk1"/>
                </a:solidFill>
                <a:latin typeface="Calistoga"/>
                <a:ea typeface="Calistoga"/>
                <a:cs typeface="Calistoga"/>
                <a:sym typeface="Calistoga"/>
              </a:defRPr>
            </a:lvl9pPr>
          </a:lstStyle>
          <a:p>
            <a:pPr>
              <a:buSzPts val="7000"/>
            </a:pPr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57600" y="3269411"/>
            <a:ext cx="1811547" cy="5520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056213" y="1135811"/>
            <a:ext cx="1811547" cy="55209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7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735405" y="348716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grpSp>
        <p:nvGrpSpPr>
          <p:cNvPr id="187" name="Google Shape;187;p24"/>
          <p:cNvGrpSpPr/>
          <p:nvPr/>
        </p:nvGrpSpPr>
        <p:grpSpPr>
          <a:xfrm rot="10800000">
            <a:off x="1353510" y="739111"/>
            <a:ext cx="1237846" cy="872004"/>
            <a:chOff x="621403" y="597265"/>
            <a:chExt cx="1588204" cy="1118814"/>
          </a:xfrm>
        </p:grpSpPr>
        <p:sp>
          <p:nvSpPr>
            <p:cNvPr id="188" name="Google Shape;188;p24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6400800" y="1949725"/>
            <a:ext cx="1621536" cy="231747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1"/>
          </p:nvPr>
        </p:nvSpPr>
        <p:spPr>
          <a:xfrm>
            <a:off x="9009887" y="5538475"/>
            <a:ext cx="2643787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50" y="2273951"/>
            <a:ext cx="1965406" cy="2494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801" y="1269740"/>
            <a:ext cx="2273343" cy="39548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27" y="1160490"/>
            <a:ext cx="6337554" cy="47209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4106333" y="135467"/>
            <a:ext cx="1828800" cy="844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89627" y="1160490"/>
            <a:ext cx="6337554" cy="472099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21660" y="4394200"/>
            <a:ext cx="474406" cy="2455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35405" y="4038601"/>
            <a:ext cx="1719928" cy="304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5" idx="3"/>
            <a:endCxn id="15" idx="3"/>
          </p:cNvCxnSpPr>
          <p:nvPr/>
        </p:nvCxnSpPr>
        <p:spPr>
          <a:xfrm>
            <a:off x="2455333" y="4191001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4" idx="2"/>
            <a:endCxn id="7" idx="2"/>
          </p:cNvCxnSpPr>
          <p:nvPr/>
        </p:nvCxnSpPr>
        <p:spPr>
          <a:xfrm rot="16200000" flipH="1">
            <a:off x="6141760" y="656836"/>
            <a:ext cx="584816" cy="8550610"/>
          </a:xfrm>
          <a:prstGeom prst="bentConnector3">
            <a:avLst>
              <a:gd name="adj1" fmla="val 25346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9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4050825" y="1000713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530" y="702496"/>
            <a:ext cx="2877121" cy="50114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01" y="796190"/>
            <a:ext cx="2573305" cy="835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" y="702496"/>
            <a:ext cx="3587330" cy="54530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705" y="796190"/>
            <a:ext cx="4281488" cy="14049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46" y="2490951"/>
            <a:ext cx="4179742" cy="398221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081801" y="702496"/>
            <a:ext cx="6829392" cy="13549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13225" y="4910667"/>
            <a:ext cx="918242" cy="24553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3"/>
          </p:cNvCxnSpPr>
          <p:nvPr/>
        </p:nvCxnSpPr>
        <p:spPr>
          <a:xfrm flipV="1">
            <a:off x="6231467" y="2971800"/>
            <a:ext cx="1423639" cy="20616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70560" y="702496"/>
            <a:ext cx="3587330" cy="54530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512046" y="2490951"/>
            <a:ext cx="4179742" cy="39822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4050825" y="1000713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873350" y="1323588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25"/>
          <p:cNvSpPr txBox="1">
            <a:spLocks noGrp="1"/>
          </p:cNvSpPr>
          <p:nvPr>
            <p:ph type="body" idx="2"/>
          </p:nvPr>
        </p:nvSpPr>
        <p:spPr>
          <a:xfrm>
            <a:off x="6464149" y="2600488"/>
            <a:ext cx="4961100" cy="2847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873350" y="3759200"/>
            <a:ext cx="3503578" cy="53238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44" y="911514"/>
            <a:ext cx="3617556" cy="5179232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025" y="1109133"/>
            <a:ext cx="2841955" cy="3608832"/>
          </a:xfrm>
          <a:prstGeom prst="rect">
            <a:avLst/>
          </a:prstGeom>
          <a:ln w="28575">
            <a:noFill/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565" y="4864030"/>
            <a:ext cx="3257582" cy="12057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35" y="336754"/>
            <a:ext cx="3418713" cy="40419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34" y="4379945"/>
            <a:ext cx="3418714" cy="23266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3449" y="3428519"/>
            <a:ext cx="859553" cy="1862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090534" y="336754"/>
            <a:ext cx="3418714" cy="636980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185086" y="3428520"/>
            <a:ext cx="893047" cy="18626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8" idx="1"/>
          </p:cNvCxnSpPr>
          <p:nvPr/>
        </p:nvCxnSpPr>
        <p:spPr>
          <a:xfrm flipH="1">
            <a:off x="4301067" y="3521653"/>
            <a:ext cx="94238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7" idx="3"/>
          </p:cNvCxnSpPr>
          <p:nvPr/>
        </p:nvCxnSpPr>
        <p:spPr>
          <a:xfrm>
            <a:off x="7078133" y="3521654"/>
            <a:ext cx="9313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48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9" name="Google Shape;299;p32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2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2" name="Google Shape;302;p3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9" y="775607"/>
            <a:ext cx="8671016" cy="5265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29" y="1014141"/>
            <a:ext cx="3739242" cy="251765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303" name="Google Shape;303;p32"/>
          <p:cNvSpPr txBox="1">
            <a:spLocks noGrp="1"/>
          </p:cNvSpPr>
          <p:nvPr>
            <p:ph type="title" idx="4294967295"/>
          </p:nvPr>
        </p:nvSpPr>
        <p:spPr>
          <a:xfrm>
            <a:off x="614836" y="54976"/>
            <a:ext cx="4863300" cy="923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HY산B" pitchFamily="18" charset="-127"/>
                <a:ea typeface="HY산B" pitchFamily="18" charset="-127"/>
              </a:rPr>
              <a:t/>
            </a:r>
            <a:br>
              <a:rPr lang="en-US" sz="3000" dirty="0" smtClean="0">
                <a:latin typeface="HY산B" pitchFamily="18" charset="-127"/>
                <a:ea typeface="HY산B" pitchFamily="18" charset="-127"/>
              </a:rPr>
            </a:br>
            <a:endParaRPr sz="3000" dirty="0">
              <a:latin typeface="HY산B" pitchFamily="18" charset="-127"/>
              <a:ea typeface="HY산B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24619" y="1121409"/>
            <a:ext cx="5857336" cy="2303122"/>
            <a:chOff x="724619" y="1121409"/>
            <a:chExt cx="5857336" cy="2303122"/>
          </a:xfrm>
        </p:grpSpPr>
        <p:grpSp>
          <p:nvGrpSpPr>
            <p:cNvPr id="6" name="그룹 5"/>
            <p:cNvGrpSpPr/>
            <p:nvPr/>
          </p:nvGrpSpPr>
          <p:grpSpPr>
            <a:xfrm>
              <a:off x="724619" y="1121409"/>
              <a:ext cx="4449808" cy="2303122"/>
              <a:chOff x="6115493" y="2478325"/>
              <a:chExt cx="6091672" cy="241113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5493" y="2478325"/>
                <a:ext cx="6091672" cy="241113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6115493" y="2478325"/>
                <a:ext cx="6091672" cy="241113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" name="직선 화살표 연결선 7"/>
            <p:cNvCxnSpPr/>
            <p:nvPr/>
          </p:nvCxnSpPr>
          <p:spPr>
            <a:xfrm flipH="1">
              <a:off x="5174427" y="1224152"/>
              <a:ext cx="140752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6655280" y="1069638"/>
            <a:ext cx="573658" cy="396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14" y="1014141"/>
            <a:ext cx="3756789" cy="423559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655280" y="2272970"/>
            <a:ext cx="452886" cy="4012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24619" y="915407"/>
            <a:ext cx="10969531" cy="4950223"/>
            <a:chOff x="724619" y="915407"/>
            <a:chExt cx="10969531" cy="4950223"/>
          </a:xfrm>
        </p:grpSpPr>
        <p:grpSp>
          <p:nvGrpSpPr>
            <p:cNvPr id="24" name="그룹 23"/>
            <p:cNvGrpSpPr/>
            <p:nvPr/>
          </p:nvGrpSpPr>
          <p:grpSpPr>
            <a:xfrm>
              <a:off x="724619" y="2674189"/>
              <a:ext cx="5857336" cy="3191441"/>
              <a:chOff x="724619" y="2674189"/>
              <a:chExt cx="5857336" cy="3191441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724619" y="3531798"/>
                <a:ext cx="4339095" cy="2333832"/>
                <a:chOff x="724619" y="3531798"/>
                <a:chExt cx="4339095" cy="2333832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620" y="3531798"/>
                  <a:ext cx="4256448" cy="2333832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0" name="직사각형 19"/>
                <p:cNvSpPr/>
                <p:nvPr/>
              </p:nvSpPr>
              <p:spPr>
                <a:xfrm>
                  <a:off x="724619" y="3531798"/>
                  <a:ext cx="4339095" cy="2333832"/>
                </a:xfrm>
                <a:prstGeom prst="rect">
                  <a:avLst/>
                </a:prstGeom>
                <a:noFill/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22" name="직선 화살표 연결선 21"/>
              <p:cNvCxnSpPr/>
              <p:nvPr/>
            </p:nvCxnSpPr>
            <p:spPr>
              <a:xfrm flipH="1">
                <a:off x="5174427" y="2674189"/>
                <a:ext cx="1407528" cy="1043796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27"/>
            <p:cNvGrpSpPr/>
            <p:nvPr/>
          </p:nvGrpSpPr>
          <p:grpSpPr>
            <a:xfrm>
              <a:off x="7228938" y="915407"/>
              <a:ext cx="4465212" cy="2715124"/>
              <a:chOff x="7228938" y="915407"/>
              <a:chExt cx="4465212" cy="2715124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8938" y="915407"/>
                <a:ext cx="4425350" cy="2715124"/>
              </a:xfrm>
              <a:prstGeom prst="rect">
                <a:avLst/>
              </a:prstGeom>
            </p:spPr>
          </p:pic>
          <p:sp>
            <p:nvSpPr>
              <p:cNvPr id="27" name="직사각형 26"/>
              <p:cNvSpPr/>
              <p:nvPr/>
            </p:nvSpPr>
            <p:spPr>
              <a:xfrm>
                <a:off x="7228938" y="915407"/>
                <a:ext cx="4465212" cy="2715124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755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9" y="637992"/>
            <a:ext cx="8880746" cy="548706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00135" y="5322497"/>
            <a:ext cx="1570007" cy="4226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58" y="1345721"/>
            <a:ext cx="3819272" cy="393380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752462" y="3285823"/>
            <a:ext cx="4604541" cy="2170383"/>
            <a:chOff x="752462" y="3285823"/>
            <a:chExt cx="4604541" cy="217038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2462" y="3285823"/>
              <a:ext cx="4373859" cy="1127805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5" name="직선 화살표 연결선 14"/>
            <p:cNvCxnSpPr/>
            <p:nvPr/>
          </p:nvCxnSpPr>
          <p:spPr>
            <a:xfrm flipH="1" flipV="1">
              <a:off x="4710023" y="4518045"/>
              <a:ext cx="646980" cy="938161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Google Shape;301;p32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095" y="643185"/>
            <a:ext cx="2894164" cy="2758914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0070C0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7203057" y="5322497"/>
            <a:ext cx="1664898" cy="42269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04054" y="1388643"/>
            <a:ext cx="7803031" cy="3890878"/>
            <a:chOff x="704054" y="1388643"/>
            <a:chExt cx="7803031" cy="389087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54" y="1388643"/>
              <a:ext cx="7803031" cy="3283867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cxnSp>
          <p:nvCxnSpPr>
            <p:cNvPr id="22" name="직선 화살표 연결선 21"/>
            <p:cNvCxnSpPr/>
            <p:nvPr/>
          </p:nvCxnSpPr>
          <p:spPr>
            <a:xfrm flipH="1" flipV="1">
              <a:off x="7554897" y="4758431"/>
              <a:ext cx="8878" cy="521090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/>
          <p:cNvSpPr/>
          <p:nvPr/>
        </p:nvSpPr>
        <p:spPr>
          <a:xfrm>
            <a:off x="8755811" y="1682151"/>
            <a:ext cx="2553419" cy="20703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01" y="3502293"/>
            <a:ext cx="2385958" cy="2622759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grpSp>
        <p:nvGrpSpPr>
          <p:cNvPr id="39" name="그룹 38"/>
          <p:cNvGrpSpPr/>
          <p:nvPr/>
        </p:nvGrpSpPr>
        <p:grpSpPr>
          <a:xfrm>
            <a:off x="729932" y="1432590"/>
            <a:ext cx="8407369" cy="3195971"/>
            <a:chOff x="729932" y="1432590"/>
            <a:chExt cx="8407369" cy="3195971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932" y="1432590"/>
              <a:ext cx="7750773" cy="3195971"/>
            </a:xfrm>
            <a:prstGeom prst="rect">
              <a:avLst/>
            </a:prstGeom>
            <a:ln w="28575">
              <a:solidFill>
                <a:srgbClr val="7030A0"/>
              </a:solidFill>
            </a:ln>
          </p:spPr>
        </p:pic>
        <p:cxnSp>
          <p:nvCxnSpPr>
            <p:cNvPr id="32" name="직선 화살표 연결선 31"/>
            <p:cNvCxnSpPr/>
            <p:nvPr/>
          </p:nvCxnSpPr>
          <p:spPr>
            <a:xfrm flipH="1">
              <a:off x="8507085" y="4235570"/>
              <a:ext cx="630216" cy="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763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026" y="721004"/>
            <a:ext cx="6997450" cy="541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7" name="Google Shape;177;p23"/>
          <p:cNvSpPr/>
          <p:nvPr/>
        </p:nvSpPr>
        <p:spPr>
          <a:xfrm>
            <a:off x="9507" y="0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 rot="10800000">
            <a:off x="497850" y="5165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3"/>
          <p:cNvCxnSpPr/>
          <p:nvPr/>
        </p:nvCxnSpPr>
        <p:spPr>
          <a:xfrm rot="10800000">
            <a:off x="497850" y="63077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직선 연결선 7"/>
          <p:cNvCxnSpPr/>
          <p:nvPr/>
        </p:nvCxnSpPr>
        <p:spPr>
          <a:xfrm>
            <a:off x="4229100" y="1363436"/>
            <a:ext cx="0" cy="155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559857" y="1262400"/>
            <a:ext cx="0" cy="25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204840" y="1262400"/>
            <a:ext cx="0" cy="25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229100" y="1518557"/>
            <a:ext cx="19776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/>
          <p:nvPr/>
        </p:nvCxnSpPr>
        <p:spPr>
          <a:xfrm rot="10800000" flipV="1">
            <a:off x="2650879" y="1518557"/>
            <a:ext cx="1953780" cy="212272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436"/>
            <a:ext cx="2650879" cy="62648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8622"/>
            <a:ext cx="2650879" cy="55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꺾인 연결선 19"/>
          <p:cNvCxnSpPr/>
          <p:nvPr/>
        </p:nvCxnSpPr>
        <p:spPr>
          <a:xfrm flipV="1">
            <a:off x="7747907" y="816786"/>
            <a:ext cx="2065564" cy="138704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7747885" y="947326"/>
            <a:ext cx="22" cy="203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13" y="760522"/>
            <a:ext cx="2343849" cy="78128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914650" y="2963639"/>
            <a:ext cx="4514850" cy="3045278"/>
          </a:xfrm>
          <a:prstGeom prst="rect">
            <a:avLst/>
          </a:prstGeom>
          <a:solidFill>
            <a:srgbClr val="0078BB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/>
          <p:nvPr/>
        </p:nvCxnSpPr>
        <p:spPr>
          <a:xfrm rot="10800000">
            <a:off x="2650878" y="3559630"/>
            <a:ext cx="26377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3985"/>
            <a:ext cx="2650878" cy="2182029"/>
          </a:xfrm>
          <a:prstGeom prst="rect">
            <a:avLst/>
          </a:prstGeom>
        </p:spPr>
      </p:pic>
      <p:cxnSp>
        <p:nvCxnSpPr>
          <p:cNvPr id="44" name="꺾인 연결선 43"/>
          <p:cNvCxnSpPr/>
          <p:nvPr/>
        </p:nvCxnSpPr>
        <p:spPr>
          <a:xfrm>
            <a:off x="5347609" y="3739242"/>
            <a:ext cx="4347480" cy="50618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76" y="3290195"/>
            <a:ext cx="2486524" cy="1322615"/>
          </a:xfrm>
          <a:prstGeom prst="rect">
            <a:avLst/>
          </a:prstGeom>
        </p:spPr>
      </p:pic>
      <p:cxnSp>
        <p:nvCxnSpPr>
          <p:cNvPr id="47" name="꺾인 연결선 46"/>
          <p:cNvCxnSpPr/>
          <p:nvPr/>
        </p:nvCxnSpPr>
        <p:spPr>
          <a:xfrm rot="5400000" flipH="1" flipV="1">
            <a:off x="6388554" y="3024868"/>
            <a:ext cx="1045028" cy="51435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980463" y="2212522"/>
            <a:ext cx="922566" cy="5470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선택됐던 좌석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5" name="꺾인 연결선 54"/>
          <p:cNvCxnSpPr/>
          <p:nvPr/>
        </p:nvCxnSpPr>
        <p:spPr>
          <a:xfrm rot="10800000">
            <a:off x="6096000" y="1518556"/>
            <a:ext cx="1896836" cy="471366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/>
          <p:nvPr/>
        </p:nvCxnSpPr>
        <p:spPr>
          <a:xfrm rot="16200000" flipV="1">
            <a:off x="7988756" y="4821010"/>
            <a:ext cx="1151165" cy="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/>
          <p:nvPr/>
        </p:nvCxnSpPr>
        <p:spPr>
          <a:xfrm flipV="1">
            <a:off x="9503229" y="5396594"/>
            <a:ext cx="383721" cy="38372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9886950" y="5127171"/>
            <a:ext cx="1183821" cy="538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결제페이지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6474279" y="3804557"/>
            <a:ext cx="367392" cy="187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9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8" grpId="0" animBg="1"/>
      <p:bldP spid="60" grpId="0" animBg="1"/>
      <p:bldP spid="1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988825" y="1307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504925" y="1689275"/>
            <a:ext cx="95190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Pay Controller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504925" y="2756950"/>
            <a:ext cx="9519000" cy="248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 smtClean="0"/>
          </a:p>
          <a:p>
            <a:pPr marL="1079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  <a:p>
            <a:pPr marL="1079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68" y="2758937"/>
            <a:ext cx="39052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59968" y="5529168"/>
            <a:ext cx="9229951" cy="49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28547" y="5591682"/>
            <a:ext cx="909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 </a:t>
            </a:r>
            <a:r>
              <a:rPr lang="ko-KR" altLang="en-US" sz="1600" b="1" dirty="0" smtClean="0"/>
              <a:t>좌석 선택에서 예매자가 선택한 정보를 불러와서 </a:t>
            </a:r>
            <a:r>
              <a:rPr lang="ko-KR" altLang="en-US" sz="1600" b="1" dirty="0" err="1" smtClean="0"/>
              <a:t>예매자에게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확인시켜 줍니다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994" y="520562"/>
            <a:ext cx="2828925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7960994" y="1133856"/>
            <a:ext cx="2828925" cy="1362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5465218" y="1746504"/>
            <a:ext cx="2495776" cy="108813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559967" y="6033266"/>
            <a:ext cx="9229951" cy="49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67" y="4048125"/>
            <a:ext cx="6335712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7892414" y="3627120"/>
            <a:ext cx="2828925" cy="1274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2054" idx="0"/>
          </p:cNvCxnSpPr>
          <p:nvPr/>
        </p:nvCxnSpPr>
        <p:spPr>
          <a:xfrm rot="10800000" flipV="1">
            <a:off x="4727823" y="3627119"/>
            <a:ext cx="3164592" cy="421005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28547" y="6128964"/>
            <a:ext cx="838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2. </a:t>
            </a:r>
            <a:r>
              <a:rPr lang="ko-KR" altLang="en-US" sz="1600" b="1" dirty="0" smtClean="0"/>
              <a:t>필수 약관을 모두 동의 하고 결제를 하면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예매자의 정보를 서버를 통해 </a:t>
            </a:r>
            <a:r>
              <a:rPr lang="en-US" altLang="ko-KR" sz="1600" b="1" dirty="0" smtClean="0"/>
              <a:t>DB</a:t>
            </a:r>
            <a:r>
              <a:rPr lang="ko-KR" altLang="en-US" sz="1600" b="1" dirty="0" smtClean="0"/>
              <a:t>에 저장합니다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 rot="20183734">
            <a:off x="6158375" y="1584995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FF0000"/>
                </a:solidFill>
              </a:rPr>
              <a:t>1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8106" y="2834640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2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19" name="양쪽 중괄호 18"/>
          <p:cNvSpPr/>
          <p:nvPr/>
        </p:nvSpPr>
        <p:spPr>
          <a:xfrm>
            <a:off x="7895679" y="3837621"/>
            <a:ext cx="1978534" cy="810579"/>
          </a:xfrm>
          <a:prstGeom prst="bracePair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960994" y="386672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60994" y="411026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60948" y="434042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</a:t>
            </a: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18" y="2285999"/>
            <a:ext cx="34290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67" y="2814637"/>
            <a:ext cx="6897688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67" y="139562"/>
            <a:ext cx="44577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667" y="139562"/>
            <a:ext cx="44100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305" y="1191240"/>
            <a:ext cx="46958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117305" y="2013438"/>
            <a:ext cx="4695825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00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8" grpId="0" animBg="1"/>
      <p:bldP spid="18" grpId="0" animBg="1"/>
      <p:bldP spid="20" grpId="0" animBg="1"/>
      <p:bldP spid="13" grpId="0"/>
      <p:bldP spid="14" grpId="0"/>
      <p:bldP spid="27" grpId="0"/>
      <p:bldP spid="19" grpId="0" animBg="1"/>
      <p:bldP spid="6" grpId="0"/>
      <p:bldP spid="24" grpId="0"/>
      <p:bldP spid="25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Picture 25" descr="C:\Users\admin\Downloads\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869" y="1871567"/>
            <a:ext cx="26860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20"/>
          <p:cNvSpPr/>
          <p:nvPr/>
        </p:nvSpPr>
        <p:spPr>
          <a:xfrm>
            <a:off x="988825" y="1307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504925" y="1689275"/>
            <a:ext cx="95190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Pay </a:t>
            </a:r>
            <a:r>
              <a:rPr lang="en-US" altLang="ko-KR" dirty="0" err="1" smtClean="0"/>
              <a:t>DoneController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504925" y="2756950"/>
            <a:ext cx="9519000" cy="248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 smtClean="0"/>
          </a:p>
          <a:p>
            <a:pPr marL="1079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  <a:p>
            <a:pPr marL="1079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dirty="0"/>
          </a:p>
        </p:txBody>
      </p:sp>
      <p:sp>
        <p:nvSpPr>
          <p:cNvPr id="5" name="직사각형 4"/>
          <p:cNvSpPr/>
          <p:nvPr/>
        </p:nvSpPr>
        <p:spPr>
          <a:xfrm>
            <a:off x="1559968" y="5529168"/>
            <a:ext cx="9229951" cy="49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28547" y="5591682"/>
            <a:ext cx="909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결제를 성공적으로  완료하게 되면 창을 닫거나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필요에 따라서 예매 확인을 할 수 있습니다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  <p:sp>
        <p:nvSpPr>
          <p:cNvPr id="18" name="직사각형 17"/>
          <p:cNvSpPr/>
          <p:nvPr/>
        </p:nvSpPr>
        <p:spPr>
          <a:xfrm>
            <a:off x="1559967" y="6033266"/>
            <a:ext cx="9229951" cy="49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8547" y="6128964"/>
            <a:ext cx="8550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2.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창을 닫으면 다시 포스터 화면으로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예매 확인을 누르면 예매한 내용을 확인 할 수 있습니다</a:t>
            </a:r>
            <a:r>
              <a:rPr lang="en-US" altLang="ko-KR" sz="1600" b="1" dirty="0" smtClean="0"/>
              <a:t>.</a:t>
            </a:r>
            <a:endParaRPr lang="ko-KR" altLang="en-US" sz="16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68" y="2776443"/>
            <a:ext cx="26384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3512" y="5065776"/>
            <a:ext cx="1143000" cy="4633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660" y="2414492"/>
            <a:ext cx="28289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4096512" y="4152805"/>
            <a:ext cx="1353312" cy="91297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8" descr="Hughstoneian - 나무위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0" descr="Hughstoneian - 나무위키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2" descr="Hughstoneian - 나무위키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4" descr="Hughstoneian - 나무위키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16" descr="Hughstoneian - 나무위키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18" descr="Seven year old s...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20" descr="Seven year old s...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22" descr="Seven year old s...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타원형 설명선 18"/>
          <p:cNvSpPr/>
          <p:nvPr/>
        </p:nvSpPr>
        <p:spPr>
          <a:xfrm>
            <a:off x="10179286" y="1063381"/>
            <a:ext cx="1863970" cy="1339754"/>
          </a:xfrm>
          <a:prstGeom prst="wedgeEllipseCallout">
            <a:avLst>
              <a:gd name="adj1" fmla="val -47248"/>
              <a:gd name="adj2" fmla="val 7431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우와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!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정말 편리해요</a:t>
            </a:r>
            <a:r>
              <a:rPr lang="en-US" altLang="ko-KR" dirty="0" smtClean="0">
                <a:solidFill>
                  <a:sysClr val="windowText" lastClr="000000"/>
                </a:solidFill>
              </a:rPr>
              <a:t>!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9814" y="1950585"/>
            <a:ext cx="5885164" cy="35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810512" y="5074902"/>
            <a:ext cx="1143000" cy="4633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endCxn id="3" idx="1"/>
          </p:cNvCxnSpPr>
          <p:nvPr/>
        </p:nvCxnSpPr>
        <p:spPr>
          <a:xfrm flipV="1">
            <a:off x="2953512" y="3736276"/>
            <a:ext cx="1922639" cy="132229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06" y="1314355"/>
            <a:ext cx="6030912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2328767"/>
            <a:ext cx="38862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6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8" grpId="0" animBg="1"/>
      <p:bldP spid="13" grpId="0"/>
      <p:bldP spid="2" grpId="0" animBg="1"/>
      <p:bldP spid="19" grpId="0" animBg="1"/>
      <p:bldP spid="25" grpId="0" animBg="1"/>
      <p:bldP spid="2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4596100" y="1833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pic>
        <p:nvPicPr>
          <p:cNvPr id="6" name="Picture 18" descr="다운로드 (1).jpeg 보노보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12400098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6663508" y="1048045"/>
            <a:ext cx="5621604" cy="13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Hello! </a:t>
            </a:r>
            <a:r>
              <a:rPr lang="en-US" dirty="0" smtClean="0"/>
              <a:t>W</a:t>
            </a:r>
            <a:r>
              <a:rPr lang="en" dirty="0" smtClean="0"/>
              <a:t>e are...</a:t>
            </a:r>
            <a:endParaRPr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8899261" y="2615070"/>
            <a:ext cx="3353124" cy="11201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indent="0">
              <a:buNone/>
            </a:pPr>
            <a:r>
              <a:rPr lang="en-US" altLang="ko-KR" b="0" dirty="0"/>
              <a:t>Coding Breakdown Team</a:t>
            </a:r>
          </a:p>
          <a:p>
            <a:pPr marL="10795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endParaRPr dirty="0"/>
          </a:p>
        </p:txBody>
      </p:sp>
      <p:pic>
        <p:nvPicPr>
          <p:cNvPr id="128" name="Google Shape;128;p1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1928" t="13010" r="22105" b="54339"/>
          <a:stretch/>
        </p:blipFill>
        <p:spPr>
          <a:xfrm flipH="1">
            <a:off x="8553922" y="2881500"/>
            <a:ext cx="3731100" cy="39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988825" y="1307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504925" y="1689275"/>
            <a:ext cx="95190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/>
              <a:t>PayCheckController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504925" y="2756950"/>
            <a:ext cx="9519000" cy="248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79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 smtClean="0"/>
          </a:p>
          <a:p>
            <a:pPr marL="1079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en-US" dirty="0"/>
          </a:p>
          <a:p>
            <a:pPr marL="1079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dirty="0"/>
          </a:p>
        </p:txBody>
      </p:sp>
      <p:sp>
        <p:nvSpPr>
          <p:cNvPr id="5" name="직사각형 4"/>
          <p:cNvSpPr/>
          <p:nvPr/>
        </p:nvSpPr>
        <p:spPr>
          <a:xfrm>
            <a:off x="1559968" y="5529168"/>
            <a:ext cx="9229951" cy="49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28547" y="5591682"/>
            <a:ext cx="909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예매 확인 창에서 예매 취소를 누르게 된다면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팝업 창이 뜨며 재확인을 합니다</a:t>
            </a:r>
            <a:r>
              <a:rPr lang="en-US" altLang="ko-KR" sz="1600" b="1" dirty="0" smtClean="0"/>
              <a:t>.  </a:t>
            </a:r>
            <a:endParaRPr lang="ko-KR" altLang="en-US" sz="1600" b="1" dirty="0"/>
          </a:p>
        </p:txBody>
      </p:sp>
      <p:sp>
        <p:nvSpPr>
          <p:cNvPr id="18" name="직사각형 17"/>
          <p:cNvSpPr/>
          <p:nvPr/>
        </p:nvSpPr>
        <p:spPr>
          <a:xfrm>
            <a:off x="1559967" y="6033266"/>
            <a:ext cx="9229951" cy="499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8547" y="6128964"/>
            <a:ext cx="817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2. </a:t>
            </a:r>
            <a:r>
              <a:rPr lang="ko-KR" altLang="en-US" sz="1600" b="1" dirty="0" smtClean="0"/>
              <a:t>취소 화면에서 확인을 누르면 예매자의 정보를 서버로 보내고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그 데이터를 삭제합니다</a:t>
            </a:r>
            <a:r>
              <a:rPr lang="en-US" altLang="ko-KR" sz="1600" b="1" dirty="0" smtClean="0"/>
              <a:t>.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25" y="2414493"/>
            <a:ext cx="2828925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53512" y="5131404"/>
            <a:ext cx="768096" cy="3931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721608" y="4159248"/>
            <a:ext cx="978408" cy="97215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16" y="2428501"/>
            <a:ext cx="34290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086" y="2414493"/>
            <a:ext cx="34385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/>
          <p:cNvCxnSpPr>
            <a:endCxn id="2051" idx="1"/>
          </p:cNvCxnSpPr>
          <p:nvPr/>
        </p:nvCxnSpPr>
        <p:spPr>
          <a:xfrm flipV="1">
            <a:off x="7522464" y="3205068"/>
            <a:ext cx="912622" cy="9779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836" y="2992630"/>
            <a:ext cx="4676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51" y="2940652"/>
            <a:ext cx="46958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473150" y="3739037"/>
            <a:ext cx="4695825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177786" y="3740093"/>
            <a:ext cx="4695825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4451" y="1703205"/>
            <a:ext cx="3829050" cy="382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5" y="2992630"/>
            <a:ext cx="5983288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01" y="277342"/>
            <a:ext cx="7240588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492" y="3556766"/>
            <a:ext cx="48768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6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18" grpId="0" animBg="1"/>
      <p:bldP spid="13" grpId="0"/>
      <p:bldP spid="2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5136038" y="1103532"/>
            <a:ext cx="2010900" cy="2010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589400" y="4649500"/>
            <a:ext cx="11104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수행결과 </a:t>
            </a:r>
            <a:r>
              <a:rPr lang="en-US" altLang="ko-KR" dirty="0" smtClean="0">
                <a:latin typeface="HY산B" pitchFamily="18" charset="-127"/>
                <a:ea typeface="HY산B" pitchFamily="18" charset="-127"/>
              </a:rPr>
              <a:t>/ </a:t>
            </a: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개선사항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53093" y="3373900"/>
            <a:ext cx="11658599" cy="127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/>
            <a:r>
              <a:rPr lang="en-US" altLang="ko-KR" dirty="0"/>
              <a:t>After that we will talk about this.</a:t>
            </a:r>
          </a:p>
        </p:txBody>
      </p:sp>
      <p:sp>
        <p:nvSpPr>
          <p:cNvPr id="164" name="Google Shape;164;p21"/>
          <p:cNvSpPr/>
          <p:nvPr/>
        </p:nvSpPr>
        <p:spPr>
          <a:xfrm>
            <a:off x="5045062" y="1393201"/>
            <a:ext cx="1751077" cy="12756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</a:t>
            </a:r>
            <a:r>
              <a:rPr lang="en-US" b="1" dirty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4</a:t>
            </a:r>
            <a:endParaRPr b="1" i="0" dirty="0"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alistoga"/>
            </a:endParaRPr>
          </a:p>
        </p:txBody>
      </p:sp>
    </p:spTree>
    <p:extLst>
      <p:ext uri="{BB962C8B-B14F-4D97-AF65-F5344CB8AC3E}">
        <p14:creationId xmlns:p14="http://schemas.microsoft.com/office/powerpoint/2010/main" val="33519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시연영상 최종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8510" y="653143"/>
            <a:ext cx="10972119" cy="5241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1110375" y="1307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1401625" y="1741250"/>
            <a:ext cx="82845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개선사</a:t>
            </a:r>
            <a:r>
              <a:rPr lang="ko-KR" altLang="en-US" dirty="0">
                <a:latin typeface="HY산B" pitchFamily="18" charset="-127"/>
                <a:ea typeface="HY산B" pitchFamily="18" charset="-127"/>
              </a:rPr>
              <a:t>항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5" name="Google Shape;156;p20"/>
          <p:cNvSpPr txBox="1">
            <a:spLocks/>
          </p:cNvSpPr>
          <p:nvPr/>
        </p:nvSpPr>
        <p:spPr>
          <a:xfrm>
            <a:off x="1522177" y="2756950"/>
            <a:ext cx="9519000" cy="24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●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ntic Slab"/>
              <a:buChar char="○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ntic Slab"/>
              <a:buChar char="■"/>
              <a:defRPr sz="19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dirty="0">
                <a:latin typeface="HY나무B" pitchFamily="18" charset="-127"/>
                <a:ea typeface="HY나무B" pitchFamily="18" charset="-127"/>
              </a:rPr>
              <a:t>로그아웃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및 회원정보 수정 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뮤지컬 </a:t>
            </a:r>
            <a:r>
              <a:rPr lang="ko-KR" altLang="en-US" dirty="0" err="1" smtClean="0">
                <a:latin typeface="HY나무B" pitchFamily="18" charset="-127"/>
                <a:ea typeface="HY나무B" pitchFamily="18" charset="-127"/>
              </a:rPr>
              <a:t>선택시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 해당 뮤지컬 예매 정보만 출력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다인 티켓예매 가능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현재 날짜 이전 예매 취소 불가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HY나무B" pitchFamily="18" charset="-127"/>
                <a:ea typeface="HY나무B" pitchFamily="18" charset="-127"/>
              </a:rPr>
              <a:t>관리자와의 채팅</a:t>
            </a:r>
            <a:endParaRPr lang="en-US" altLang="ko-KR">
              <a:latin typeface="HY나무B" pitchFamily="18" charset="-127"/>
              <a:ea typeface="HY나무B" pitchFamily="18" charset="-127"/>
            </a:endParaRPr>
          </a:p>
          <a:p>
            <a:pPr>
              <a:lnSpc>
                <a:spcPct val="200000"/>
              </a:lnSpc>
            </a:pPr>
            <a:endParaRPr lang="ko-KR" altLang="en-US" dirty="0">
              <a:latin typeface="HY나무B" pitchFamily="18" charset="-127"/>
              <a:ea typeface="HY나무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51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Seven year old s...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2" name="Picture 2" descr="며칠 전에 조별과제 발표했는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08" y="7938"/>
            <a:ext cx="12261107" cy="689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Seven year old s...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Seven year old s...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/>
          <p:nvPr/>
        </p:nvSpPr>
        <p:spPr>
          <a:xfrm>
            <a:off x="1059150" y="1585350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1373000" y="1885163"/>
            <a:ext cx="5581500" cy="89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392" name="Google Shape;392;p36"/>
          <p:cNvSpPr txBox="1">
            <a:spLocks noGrp="1"/>
          </p:cNvSpPr>
          <p:nvPr>
            <p:ph type="body" idx="1"/>
          </p:nvPr>
        </p:nvSpPr>
        <p:spPr>
          <a:xfrm>
            <a:off x="1373100" y="2943188"/>
            <a:ext cx="5581500" cy="198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5903994" y="38149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5903994" y="1833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1716844" y="38149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1716844" y="1833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490775" y="7518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ENTERPARK of </a:t>
            </a:r>
            <a:r>
              <a:rPr lang="en" dirty="0"/>
              <a:t>Contents.</a:t>
            </a:r>
            <a:endParaRPr dirty="0"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2552969" y="2742370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talk about this first.</a:t>
            </a:r>
            <a:endParaRPr dirty="0"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2"/>
          </p:nvPr>
        </p:nvSpPr>
        <p:spPr>
          <a:xfrm>
            <a:off x="6891894" y="2742370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talk about this second.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3"/>
          </p:nvPr>
        </p:nvSpPr>
        <p:spPr>
          <a:xfrm>
            <a:off x="6891869" y="4760929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that we will talk about this.</a:t>
            </a:r>
            <a:endParaRPr dirty="0"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 idx="4"/>
          </p:nvPr>
        </p:nvSpPr>
        <p:spPr>
          <a:xfrm>
            <a:off x="2552969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개요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5"/>
          </p:nvPr>
        </p:nvSpPr>
        <p:spPr>
          <a:xfrm>
            <a:off x="6891893" y="2046600"/>
            <a:ext cx="4211536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팀 구성 및 역할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 idx="6"/>
          </p:nvPr>
        </p:nvSpPr>
        <p:spPr>
          <a:xfrm>
            <a:off x="6891869" y="40651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수행결과 </a:t>
            </a:r>
            <a:r>
              <a:rPr lang="en-US" altLang="ko-KR" dirty="0" smtClean="0">
                <a:latin typeface="HY산B" pitchFamily="18" charset="-127"/>
                <a:ea typeface="HY산B" pitchFamily="18" charset="-127"/>
              </a:rPr>
              <a:t>/ </a:t>
            </a: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개선사항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7"/>
          </p:nvPr>
        </p:nvSpPr>
        <p:spPr>
          <a:xfrm>
            <a:off x="2552969" y="4760845"/>
            <a:ext cx="32946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Then, we will talk about this.</a:t>
            </a:r>
            <a:endParaRPr dirty="0"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8"/>
          </p:nvPr>
        </p:nvSpPr>
        <p:spPr>
          <a:xfrm>
            <a:off x="2552969" y="4065075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수행 절차 및 방법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1789194" y="2256638"/>
            <a:ext cx="766461" cy="54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01</a:t>
            </a:r>
          </a:p>
        </p:txBody>
      </p:sp>
      <p:sp>
        <p:nvSpPr>
          <p:cNvPr id="147" name="Google Shape;147;p19"/>
          <p:cNvSpPr/>
          <p:nvPr/>
        </p:nvSpPr>
        <p:spPr>
          <a:xfrm>
            <a:off x="5999969" y="2256638"/>
            <a:ext cx="884026" cy="5496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02</a:t>
            </a:r>
          </a:p>
        </p:txBody>
      </p:sp>
      <p:sp>
        <p:nvSpPr>
          <p:cNvPr id="148" name="Google Shape;148;p19"/>
          <p:cNvSpPr/>
          <p:nvPr/>
        </p:nvSpPr>
        <p:spPr>
          <a:xfrm>
            <a:off x="1712994" y="4314038"/>
            <a:ext cx="893187" cy="5481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03</a:t>
            </a:r>
          </a:p>
        </p:txBody>
      </p:sp>
      <p:sp>
        <p:nvSpPr>
          <p:cNvPr id="149" name="Google Shape;149;p19"/>
          <p:cNvSpPr/>
          <p:nvPr/>
        </p:nvSpPr>
        <p:spPr>
          <a:xfrm>
            <a:off x="5999969" y="4314038"/>
            <a:ext cx="964184" cy="5481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5136038" y="1103532"/>
            <a:ext cx="2010900" cy="2010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589400" y="4649500"/>
            <a:ext cx="11104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개요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589400" y="3373900"/>
            <a:ext cx="11104200" cy="127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talk about this first.</a:t>
            </a:r>
            <a:endParaRPr dirty="0"/>
          </a:p>
        </p:txBody>
      </p:sp>
      <p:sp>
        <p:nvSpPr>
          <p:cNvPr id="164" name="Google Shape;164;p21"/>
          <p:cNvSpPr/>
          <p:nvPr/>
        </p:nvSpPr>
        <p:spPr>
          <a:xfrm>
            <a:off x="5045062" y="1393201"/>
            <a:ext cx="1751077" cy="12756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988825" y="1307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504925" y="1689275"/>
            <a:ext cx="95190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개</a:t>
            </a:r>
            <a:r>
              <a:rPr lang="ko-KR" altLang="en-US" dirty="0">
                <a:latin typeface="HY산B" pitchFamily="18" charset="-127"/>
                <a:ea typeface="HY산B" pitchFamily="18" charset="-127"/>
              </a:rPr>
              <a:t>요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504925" y="2756950"/>
            <a:ext cx="9519000" cy="248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dirty="0" smtClean="0">
                <a:latin typeface="HY나무B" pitchFamily="18" charset="-127"/>
                <a:ea typeface="HY나무B" pitchFamily="18" charset="-127"/>
              </a:rPr>
              <a:t>J</a:t>
            </a:r>
            <a:r>
              <a:rPr lang="en" dirty="0" smtClean="0">
                <a:latin typeface="HY나무B" pitchFamily="18" charset="-127"/>
                <a:ea typeface="HY나무B" pitchFamily="18" charset="-127"/>
              </a:rPr>
              <a:t>ava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와 </a:t>
            </a:r>
            <a:r>
              <a:rPr lang="en-US" altLang="ko-KR" dirty="0" err="1" smtClean="0">
                <a:latin typeface="HY나무B" pitchFamily="18" charset="-127"/>
                <a:ea typeface="HY나무B" pitchFamily="18" charset="-127"/>
              </a:rPr>
              <a:t>javafx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를 통해 뮤지컬 티켓 예매 프로그램 구현</a:t>
            </a:r>
            <a:endParaRPr lang="en-US" dirty="0" smtClean="0">
              <a:latin typeface="HY나무B" pitchFamily="18" charset="-127"/>
              <a:ea typeface="HY나무B" pitchFamily="18" charset="-127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MySQL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이용한 데이터베이스 연동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서버</a:t>
            </a: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,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클라이언트 구현 및 네트워크 이해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프로젝트 진행을 통해 팀워크 및 협업 능력 향상</a:t>
            </a:r>
            <a:endParaRPr dirty="0">
              <a:latin typeface="HY나무B" pitchFamily="18" charset="-127"/>
              <a:ea typeface="HY나무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988825" y="1307738"/>
            <a:ext cx="1262400" cy="126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1504925" y="1689275"/>
            <a:ext cx="95190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화면 구성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96" y="147667"/>
            <a:ext cx="6288657" cy="65378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2" y="2860496"/>
            <a:ext cx="4802046" cy="38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5136038" y="1103532"/>
            <a:ext cx="2010900" cy="2010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589400" y="4649500"/>
            <a:ext cx="111042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팀 소개 및 역할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589400" y="3373900"/>
            <a:ext cx="11104200" cy="1275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talk about this </a:t>
            </a:r>
            <a:r>
              <a:rPr lang="en-US" dirty="0" smtClean="0"/>
              <a:t>second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164" name="Google Shape;164;p21"/>
          <p:cNvSpPr/>
          <p:nvPr/>
        </p:nvSpPr>
        <p:spPr>
          <a:xfrm>
            <a:off x="5045062" y="1393201"/>
            <a:ext cx="1751077" cy="12756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smtClean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0</a:t>
            </a:r>
            <a:r>
              <a:rPr lang="en-US" b="1" i="0" dirty="0" smtClean="0"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Calistoga"/>
              </a:rPr>
              <a:t>2</a:t>
            </a:r>
            <a:endParaRPr b="1" i="0" dirty="0"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Calistoga"/>
            </a:endParaRPr>
          </a:p>
        </p:txBody>
      </p:sp>
    </p:spTree>
    <p:extLst>
      <p:ext uri="{BB962C8B-B14F-4D97-AF65-F5344CB8AC3E}">
        <p14:creationId xmlns:p14="http://schemas.microsoft.com/office/powerpoint/2010/main" val="408916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/>
          <p:nvPr/>
        </p:nvSpPr>
        <p:spPr>
          <a:xfrm>
            <a:off x="6925120" y="2190404"/>
            <a:ext cx="1389900" cy="13899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81" name="Google Shape;281;p31"/>
          <p:cNvSpPr/>
          <p:nvPr/>
        </p:nvSpPr>
        <p:spPr>
          <a:xfrm>
            <a:off x="3898874" y="2210104"/>
            <a:ext cx="1389900" cy="13899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808966" y="2210404"/>
            <a:ext cx="1389600" cy="13896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1242300" y="934700"/>
            <a:ext cx="97074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our team.</a:t>
            </a:r>
            <a:endParaRPr dirty="0"/>
          </a:p>
        </p:txBody>
      </p:sp>
      <p:sp>
        <p:nvSpPr>
          <p:cNvPr id="284" name="Google Shape;284;p31"/>
          <p:cNvSpPr txBox="1">
            <a:spLocks noGrp="1"/>
          </p:cNvSpPr>
          <p:nvPr>
            <p:ph type="subTitle" idx="1"/>
          </p:nvPr>
        </p:nvSpPr>
        <p:spPr>
          <a:xfrm>
            <a:off x="172818" y="3600000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박 종현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285" name="Google Shape;285;p31"/>
          <p:cNvSpPr txBox="1">
            <a:spLocks noGrp="1"/>
          </p:cNvSpPr>
          <p:nvPr>
            <p:ph type="subTitle" idx="2"/>
          </p:nvPr>
        </p:nvSpPr>
        <p:spPr>
          <a:xfrm>
            <a:off x="3264376" y="3600000"/>
            <a:ext cx="26589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박 진성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286" name="Google Shape;286;p31"/>
          <p:cNvSpPr txBox="1">
            <a:spLocks noGrp="1"/>
          </p:cNvSpPr>
          <p:nvPr>
            <p:ph type="subTitle" idx="3"/>
          </p:nvPr>
        </p:nvSpPr>
        <p:spPr>
          <a:xfrm>
            <a:off x="6290622" y="3600000"/>
            <a:ext cx="26586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엄 수연</a:t>
            </a:r>
            <a:endParaRPr dirty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4"/>
          </p:nvPr>
        </p:nvSpPr>
        <p:spPr>
          <a:xfrm>
            <a:off x="172816" y="4165707"/>
            <a:ext cx="2658900" cy="166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서버</a:t>
            </a: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,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클라이언트 구축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HY나무B" pitchFamily="18" charset="-127"/>
                <a:ea typeface="HY나무B" pitchFamily="18" charset="-127"/>
              </a:rPr>
              <a:t>DB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연동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결제</a:t>
            </a:r>
            <a:r>
              <a:rPr lang="en-US" altLang="ko-KR" dirty="0">
                <a:latin typeface="HY나무B" pitchFamily="18" charset="-127"/>
                <a:ea typeface="HY나무B" pitchFamily="18" charset="-127"/>
              </a:rPr>
              <a:t> </a:t>
            </a: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/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예매 확인</a:t>
            </a:r>
            <a:endParaRPr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5"/>
          </p:nvPr>
        </p:nvSpPr>
        <p:spPr>
          <a:xfrm>
            <a:off x="3264374" y="4165707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dirty="0">
                <a:latin typeface="HY나무B" pitchFamily="18" charset="-127"/>
                <a:ea typeface="HY나무B" pitchFamily="18" charset="-127"/>
              </a:rPr>
              <a:t>서버</a:t>
            </a:r>
            <a:r>
              <a:rPr lang="en-US" altLang="ko-KR" dirty="0">
                <a:latin typeface="HY나무B" pitchFamily="18" charset="-127"/>
                <a:ea typeface="HY나무B" pitchFamily="18" charset="-127"/>
              </a:rPr>
              <a:t>, </a:t>
            </a:r>
            <a:r>
              <a:rPr lang="ko-KR" altLang="en-US" dirty="0">
                <a:latin typeface="HY나무B" pitchFamily="18" charset="-127"/>
                <a:ea typeface="HY나무B" pitchFamily="18" charset="-127"/>
              </a:rPr>
              <a:t>클라이언트 구축</a:t>
            </a:r>
            <a:endParaRPr lang="en-US" altLang="ko-KR" dirty="0">
              <a:latin typeface="HY나무B" pitchFamily="18" charset="-127"/>
              <a:ea typeface="HY나무B" pitchFamily="18" charset="-127"/>
            </a:endParaRPr>
          </a:p>
          <a:p>
            <a:pPr marL="0" lvl="0" indent="0">
              <a:buNone/>
            </a:pPr>
            <a:r>
              <a:rPr lang="en-US" altLang="ko-KR" dirty="0">
                <a:latin typeface="HY나무B" pitchFamily="18" charset="-127"/>
                <a:ea typeface="HY나무B" pitchFamily="18" charset="-127"/>
              </a:rPr>
              <a:t>DB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연동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0" lvl="0" indent="0"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좌석선</a:t>
            </a:r>
            <a:r>
              <a:rPr lang="ko-KR" altLang="en-US" dirty="0">
                <a:latin typeface="HY나무B" pitchFamily="18" charset="-127"/>
                <a:ea typeface="HY나무B" pitchFamily="18" charset="-127"/>
              </a:rPr>
              <a:t>택</a:t>
            </a:r>
            <a:endParaRPr lang="en-US" altLang="ko-KR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6"/>
          </p:nvPr>
        </p:nvSpPr>
        <p:spPr>
          <a:xfrm>
            <a:off x="6290620" y="4165707"/>
            <a:ext cx="2658900" cy="166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ko-KR" altLang="en-US" dirty="0">
                <a:latin typeface="HY나무B" pitchFamily="18" charset="-127"/>
                <a:ea typeface="HY나무B" pitchFamily="18" charset="-127"/>
              </a:rPr>
              <a:t>서버</a:t>
            </a:r>
            <a:r>
              <a:rPr lang="en-US" altLang="ko-KR" dirty="0">
                <a:latin typeface="HY나무B" pitchFamily="18" charset="-127"/>
                <a:ea typeface="HY나무B" pitchFamily="18" charset="-127"/>
              </a:rPr>
              <a:t>, </a:t>
            </a:r>
            <a:r>
              <a:rPr lang="ko-KR" altLang="en-US" dirty="0">
                <a:latin typeface="HY나무B" pitchFamily="18" charset="-127"/>
                <a:ea typeface="HY나무B" pitchFamily="18" charset="-127"/>
              </a:rPr>
              <a:t>클라이언트 구축</a:t>
            </a:r>
            <a:endParaRPr lang="en-US" altLang="ko-KR" dirty="0">
              <a:latin typeface="HY나무B" pitchFamily="18" charset="-127"/>
              <a:ea typeface="HY나무B" pitchFamily="18" charset="-127"/>
            </a:endParaRPr>
          </a:p>
          <a:p>
            <a:pPr marL="0" lvl="0" indent="0">
              <a:buNone/>
            </a:pPr>
            <a:r>
              <a:rPr lang="en-US" altLang="ko-KR" dirty="0">
                <a:latin typeface="HY나무B" pitchFamily="18" charset="-127"/>
                <a:ea typeface="HY나무B" pitchFamily="18" charset="-127"/>
              </a:rPr>
              <a:t>DB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연동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0" lvl="0" indent="0"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예약화면</a:t>
            </a: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/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예매 내역</a:t>
            </a:r>
            <a:endParaRPr lang="en-US" altLang="ko-KR"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15" name="Google Shape;280;p31"/>
          <p:cNvSpPr/>
          <p:nvPr/>
        </p:nvSpPr>
        <p:spPr>
          <a:xfrm>
            <a:off x="9853280" y="2187688"/>
            <a:ext cx="1389900" cy="13899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16" name="Google Shape;286;p31"/>
          <p:cNvSpPr txBox="1">
            <a:spLocks/>
          </p:cNvSpPr>
          <p:nvPr/>
        </p:nvSpPr>
        <p:spPr>
          <a:xfrm>
            <a:off x="9218782" y="3597284"/>
            <a:ext cx="265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None/>
              <a:defRPr sz="2100" b="0" i="0" u="none" strike="noStrike" cap="none">
                <a:solidFill>
                  <a:schemeClr val="dk2"/>
                </a:solidFill>
                <a:latin typeface="Calistoga"/>
                <a:ea typeface="Calistoga"/>
                <a:cs typeface="Calistoga"/>
                <a:sym typeface="Calistoga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None/>
              <a:defRPr sz="21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None/>
              <a:defRPr sz="21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None/>
              <a:defRPr sz="21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None/>
              <a:defRPr sz="21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None/>
              <a:defRPr sz="21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None/>
              <a:defRPr sz="21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ntic Slab"/>
              <a:buNone/>
              <a:defRPr sz="21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100"/>
              <a:buFont typeface="Antic Slab"/>
              <a:buNone/>
              <a:defRPr sz="21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>
            <a:pPr marL="0" indent="0"/>
            <a:r>
              <a:rPr lang="ko-KR" altLang="en-US" dirty="0" smtClean="0">
                <a:latin typeface="HY산B" pitchFamily="18" charset="-127"/>
                <a:ea typeface="HY산B" pitchFamily="18" charset="-127"/>
              </a:rPr>
              <a:t>정 애란</a:t>
            </a:r>
            <a:endParaRPr lang="en-US" altLang="ko-KR" dirty="0" smtClean="0">
              <a:latin typeface="HY산B" pitchFamily="18" charset="-127"/>
              <a:ea typeface="HY산B" pitchFamily="18" charset="-127"/>
            </a:endParaRPr>
          </a:p>
        </p:txBody>
      </p:sp>
      <p:sp>
        <p:nvSpPr>
          <p:cNvPr id="17" name="Google Shape;289;p31"/>
          <p:cNvSpPr txBox="1">
            <a:spLocks/>
          </p:cNvSpPr>
          <p:nvPr/>
        </p:nvSpPr>
        <p:spPr>
          <a:xfrm>
            <a:off x="9218780" y="4162991"/>
            <a:ext cx="2658900" cy="16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tic Slab"/>
              <a:buChar char="●"/>
              <a:defRPr sz="17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1pPr>
            <a:lvl2pPr marL="914400" marR="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tic Slab"/>
              <a:buChar char="○"/>
              <a:defRPr sz="17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2pPr>
            <a:lvl3pPr marL="1371600" marR="0" lvl="2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tic Slab"/>
              <a:buChar char="■"/>
              <a:defRPr sz="17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3pPr>
            <a:lvl4pPr marL="1828800" marR="0" lvl="3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tic Slab"/>
              <a:buChar char="●"/>
              <a:defRPr sz="17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4pPr>
            <a:lvl5pPr marL="2286000" marR="0" lvl="4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tic Slab"/>
              <a:buChar char="○"/>
              <a:defRPr sz="17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5pPr>
            <a:lvl6pPr marL="2743200" marR="0" lvl="5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tic Slab"/>
              <a:buChar char="■"/>
              <a:defRPr sz="17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6pPr>
            <a:lvl7pPr marL="3200400" marR="0" lvl="6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tic Slab"/>
              <a:buChar char="●"/>
              <a:defRPr sz="17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7pPr>
            <a:lvl8pPr marL="3657600" marR="0" lvl="7" indent="-3365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ntic Slab"/>
              <a:buChar char="○"/>
              <a:defRPr sz="17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8pPr>
            <a:lvl9pPr marL="4114800" marR="0" lvl="8" indent="-3365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700"/>
              <a:buFont typeface="Antic Slab"/>
              <a:buChar char="■"/>
              <a:defRPr sz="1700" b="1" i="0" u="none" strike="noStrike" cap="none">
                <a:solidFill>
                  <a:schemeClr val="dk2"/>
                </a:solidFill>
                <a:latin typeface="Antic Slab"/>
                <a:ea typeface="Antic Slab"/>
                <a:cs typeface="Antic Slab"/>
                <a:sym typeface="Antic Slab"/>
              </a:defRPr>
            </a:lvl9pPr>
          </a:lstStyle>
          <a:p>
            <a:pPr marL="0" lvl="0" indent="0">
              <a:buNone/>
            </a:pPr>
            <a:r>
              <a:rPr lang="ko-KR" altLang="en-US" dirty="0">
                <a:latin typeface="HY나무B" pitchFamily="18" charset="-127"/>
                <a:ea typeface="HY나무B" pitchFamily="18" charset="-127"/>
              </a:rPr>
              <a:t>서버</a:t>
            </a:r>
            <a:r>
              <a:rPr lang="en-US" altLang="ko-KR" dirty="0">
                <a:latin typeface="HY나무B" pitchFamily="18" charset="-127"/>
                <a:ea typeface="HY나무B" pitchFamily="18" charset="-127"/>
              </a:rPr>
              <a:t>, </a:t>
            </a:r>
            <a:r>
              <a:rPr lang="ko-KR" altLang="en-US" dirty="0">
                <a:latin typeface="HY나무B" pitchFamily="18" charset="-127"/>
                <a:ea typeface="HY나무B" pitchFamily="18" charset="-127"/>
              </a:rPr>
              <a:t>클라이언트 구축</a:t>
            </a:r>
            <a:endParaRPr lang="en-US" altLang="ko-KR" dirty="0">
              <a:latin typeface="HY나무B" pitchFamily="18" charset="-127"/>
              <a:ea typeface="HY나무B" pitchFamily="18" charset="-127"/>
            </a:endParaRPr>
          </a:p>
          <a:p>
            <a:pPr marL="0" lvl="0" indent="0">
              <a:buNone/>
            </a:pPr>
            <a:r>
              <a:rPr lang="en-US" altLang="ko-KR" dirty="0">
                <a:latin typeface="HY나무B" pitchFamily="18" charset="-127"/>
                <a:ea typeface="HY나무B" pitchFamily="18" charset="-127"/>
              </a:rPr>
              <a:t>DB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연동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0" lvl="0" indent="0"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로그인</a:t>
            </a:r>
            <a:r>
              <a:rPr lang="en-US" altLang="ko-KR" dirty="0" smtClean="0">
                <a:latin typeface="HY나무B" pitchFamily="18" charset="-127"/>
                <a:ea typeface="HY나무B" pitchFamily="18" charset="-127"/>
              </a:rPr>
              <a:t>/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회원가입</a:t>
            </a:r>
            <a:endParaRPr lang="en-US" altLang="ko-KR" dirty="0">
              <a:latin typeface="HY나무B" pitchFamily="18" charset="-127"/>
              <a:ea typeface="HY나무B" pitchFamily="18" charset="-127"/>
            </a:endParaRPr>
          </a:p>
        </p:txBody>
      </p:sp>
      <p:grpSp>
        <p:nvGrpSpPr>
          <p:cNvPr id="18" name="Google Shape;589;p39"/>
          <p:cNvGrpSpPr/>
          <p:nvPr/>
        </p:nvGrpSpPr>
        <p:grpSpPr>
          <a:xfrm>
            <a:off x="808966" y="2210108"/>
            <a:ext cx="1389900" cy="1389601"/>
            <a:chOff x="689975" y="1737200"/>
            <a:chExt cx="252950" cy="257041"/>
          </a:xfrm>
        </p:grpSpPr>
        <p:sp>
          <p:nvSpPr>
            <p:cNvPr id="19" name="Google Shape;590;p39"/>
            <p:cNvSpPr/>
            <p:nvPr/>
          </p:nvSpPr>
          <p:spPr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1;p39"/>
            <p:cNvSpPr/>
            <p:nvPr/>
          </p:nvSpPr>
          <p:spPr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2;p39"/>
            <p:cNvSpPr/>
            <p:nvPr/>
          </p:nvSpPr>
          <p:spPr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3;p39"/>
            <p:cNvSpPr/>
            <p:nvPr/>
          </p:nvSpPr>
          <p:spPr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4;p39"/>
            <p:cNvSpPr/>
            <p:nvPr/>
          </p:nvSpPr>
          <p:spPr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5;p39"/>
            <p:cNvSpPr/>
            <p:nvPr/>
          </p:nvSpPr>
          <p:spPr>
            <a:xfrm>
              <a:off x="689975" y="1737200"/>
              <a:ext cx="252950" cy="257041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579;p39"/>
          <p:cNvGrpSpPr/>
          <p:nvPr/>
        </p:nvGrpSpPr>
        <p:grpSpPr>
          <a:xfrm>
            <a:off x="3902608" y="2204940"/>
            <a:ext cx="1389600" cy="1389600"/>
            <a:chOff x="674800" y="2146225"/>
            <a:chExt cx="252500" cy="252500"/>
          </a:xfrm>
        </p:grpSpPr>
        <p:sp>
          <p:nvSpPr>
            <p:cNvPr id="31" name="Google Shape;580;p39"/>
            <p:cNvSpPr/>
            <p:nvPr/>
          </p:nvSpPr>
          <p:spPr>
            <a:xfrm>
              <a:off x="727900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1;p39"/>
            <p:cNvSpPr/>
            <p:nvPr/>
          </p:nvSpPr>
          <p:spPr>
            <a:xfrm>
              <a:off x="8345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2;p39"/>
            <p:cNvSpPr/>
            <p:nvPr/>
          </p:nvSpPr>
          <p:spPr>
            <a:xfrm>
              <a:off x="734150" y="2315750"/>
              <a:ext cx="134275" cy="43275"/>
            </a:xfrm>
            <a:custGeom>
              <a:avLst/>
              <a:gdLst/>
              <a:ahLst/>
              <a:cxnLst/>
              <a:rect l="l" t="t" r="r" b="b"/>
              <a:pathLst>
                <a:path w="5371" h="1731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3;p39"/>
            <p:cNvSpPr/>
            <p:nvPr/>
          </p:nvSpPr>
          <p:spPr>
            <a:xfrm>
              <a:off x="674800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84;p39"/>
          <p:cNvGrpSpPr/>
          <p:nvPr/>
        </p:nvGrpSpPr>
        <p:grpSpPr>
          <a:xfrm>
            <a:off x="6925420" y="2190404"/>
            <a:ext cx="1389600" cy="1389600"/>
            <a:chOff x="2164225" y="2146225"/>
            <a:chExt cx="252500" cy="252500"/>
          </a:xfrm>
        </p:grpSpPr>
        <p:sp>
          <p:nvSpPr>
            <p:cNvPr id="36" name="Google Shape;585;p39"/>
            <p:cNvSpPr/>
            <p:nvPr/>
          </p:nvSpPr>
          <p:spPr>
            <a:xfrm>
              <a:off x="2223100" y="2305925"/>
              <a:ext cx="134750" cy="43300"/>
            </a:xfrm>
            <a:custGeom>
              <a:avLst/>
              <a:gdLst/>
              <a:ahLst/>
              <a:cxnLst/>
              <a:rect l="l" t="t" r="r" b="b"/>
              <a:pathLst>
                <a:path w="5390" h="1732" extrusionOk="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6;p39"/>
            <p:cNvSpPr/>
            <p:nvPr/>
          </p:nvSpPr>
          <p:spPr>
            <a:xfrm>
              <a:off x="2323475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7;p39"/>
            <p:cNvSpPr/>
            <p:nvPr/>
          </p:nvSpPr>
          <p:spPr>
            <a:xfrm>
              <a:off x="22173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8;p39"/>
            <p:cNvSpPr/>
            <p:nvPr/>
          </p:nvSpPr>
          <p:spPr>
            <a:xfrm>
              <a:off x="2164225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596;p39"/>
          <p:cNvGrpSpPr/>
          <p:nvPr/>
        </p:nvGrpSpPr>
        <p:grpSpPr>
          <a:xfrm>
            <a:off x="9853580" y="2190704"/>
            <a:ext cx="1389600" cy="1389600"/>
            <a:chOff x="2961350" y="1740750"/>
            <a:chExt cx="252950" cy="252500"/>
          </a:xfrm>
        </p:grpSpPr>
        <p:sp>
          <p:nvSpPr>
            <p:cNvPr id="41" name="Google Shape;597;p39"/>
            <p:cNvSpPr/>
            <p:nvPr/>
          </p:nvSpPr>
          <p:spPr>
            <a:xfrm>
              <a:off x="301442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8;p39"/>
            <p:cNvSpPr/>
            <p:nvPr/>
          </p:nvSpPr>
          <p:spPr>
            <a:xfrm>
              <a:off x="3010850" y="1792950"/>
              <a:ext cx="58025" cy="28125"/>
            </a:xfrm>
            <a:custGeom>
              <a:avLst/>
              <a:gdLst/>
              <a:ahLst/>
              <a:cxnLst/>
              <a:rect l="l" t="t" r="r" b="b"/>
              <a:pathLst>
                <a:path w="2321" h="1125" extrusionOk="0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9;p39"/>
            <p:cNvSpPr/>
            <p:nvPr/>
          </p:nvSpPr>
          <p:spPr>
            <a:xfrm>
              <a:off x="3034500" y="1908025"/>
              <a:ext cx="106625" cy="32150"/>
            </a:xfrm>
            <a:custGeom>
              <a:avLst/>
              <a:gdLst/>
              <a:ahLst/>
              <a:cxnLst/>
              <a:rect l="l" t="t" r="r" b="b"/>
              <a:pathLst>
                <a:path w="4265" h="1286" extrusionOk="0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0;p39"/>
            <p:cNvSpPr/>
            <p:nvPr/>
          </p:nvSpPr>
          <p:spPr>
            <a:xfrm>
              <a:off x="3107200" y="1792675"/>
              <a:ext cx="58025" cy="27950"/>
            </a:xfrm>
            <a:custGeom>
              <a:avLst/>
              <a:gdLst/>
              <a:ahLst/>
              <a:cxnLst/>
              <a:rect l="l" t="t" r="r" b="b"/>
              <a:pathLst>
                <a:path w="2321" h="1118" extrusionOk="0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1;p39"/>
            <p:cNvSpPr/>
            <p:nvPr/>
          </p:nvSpPr>
          <p:spPr>
            <a:xfrm>
              <a:off x="3121050" y="1833100"/>
              <a:ext cx="40150" cy="39725"/>
            </a:xfrm>
            <a:custGeom>
              <a:avLst/>
              <a:gdLst/>
              <a:ahLst/>
              <a:cxnLst/>
              <a:rect l="l" t="t" r="r" b="b"/>
              <a:pathLst>
                <a:path w="1606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02;p39"/>
            <p:cNvSpPr/>
            <p:nvPr/>
          </p:nvSpPr>
          <p:spPr>
            <a:xfrm>
              <a:off x="2961350" y="17407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00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/>
          <p:nvPr/>
        </p:nvSpPr>
        <p:spPr>
          <a:xfrm>
            <a:off x="10136600" y="2239825"/>
            <a:ext cx="940800" cy="94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10" name="Google Shape;310;p33"/>
          <p:cNvSpPr/>
          <p:nvPr/>
        </p:nvSpPr>
        <p:spPr>
          <a:xfrm>
            <a:off x="7774400" y="2239825"/>
            <a:ext cx="940800" cy="94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5412200" y="2239825"/>
            <a:ext cx="940800" cy="94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12" name="Google Shape;312;p33"/>
          <p:cNvSpPr/>
          <p:nvPr/>
        </p:nvSpPr>
        <p:spPr>
          <a:xfrm>
            <a:off x="3050000" y="2239825"/>
            <a:ext cx="940800" cy="94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13" name="Google Shape;313;p33"/>
          <p:cNvSpPr/>
          <p:nvPr/>
        </p:nvSpPr>
        <p:spPr>
          <a:xfrm>
            <a:off x="611600" y="2239825"/>
            <a:ext cx="940800" cy="94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2999">
                <a:schemeClr val="accent1"/>
              </a:gs>
              <a:gs pos="100000">
                <a:srgbClr val="FFFFFF">
                  <a:alpha val="196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tic Slab"/>
              <a:ea typeface="Antic Slab"/>
              <a:cs typeface="Antic Slab"/>
              <a:sym typeface="Antic Slab"/>
            </a:endParaRPr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415600" y="821975"/>
            <a:ext cx="114369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timeline.</a:t>
            </a:r>
            <a:endParaRPr/>
          </a:p>
        </p:txBody>
      </p:sp>
      <p:sp>
        <p:nvSpPr>
          <p:cNvPr id="315" name="Google Shape;315;p33"/>
          <p:cNvSpPr txBox="1">
            <a:spLocks noGrp="1"/>
          </p:cNvSpPr>
          <p:nvPr>
            <p:ph type="subTitle" idx="1"/>
          </p:nvPr>
        </p:nvSpPr>
        <p:spPr>
          <a:xfrm>
            <a:off x="415600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23.12.29</a:t>
            </a:r>
            <a:endParaRPr sz="2500" dirty="0"/>
          </a:p>
        </p:txBody>
      </p:sp>
      <p:sp>
        <p:nvSpPr>
          <p:cNvPr id="316" name="Google Shape;316;p33"/>
          <p:cNvSpPr txBox="1">
            <a:spLocks noGrp="1"/>
          </p:cNvSpPr>
          <p:nvPr>
            <p:ph type="body" idx="7"/>
          </p:nvPr>
        </p:nvSpPr>
        <p:spPr>
          <a:xfrm>
            <a:off x="2775375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화면 및 기능 구현</a:t>
            </a:r>
            <a:endParaRPr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17" name="Google Shape;317;p33"/>
          <p:cNvSpPr txBox="1">
            <a:spLocks noGrp="1"/>
          </p:cNvSpPr>
          <p:nvPr>
            <p:ph type="subTitle" idx="2"/>
          </p:nvPr>
        </p:nvSpPr>
        <p:spPr>
          <a:xfrm>
            <a:off x="2775377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24.01.02 -01.10</a:t>
            </a:r>
            <a:endParaRPr sz="2500" dirty="0"/>
          </a:p>
        </p:txBody>
      </p:sp>
      <p:sp>
        <p:nvSpPr>
          <p:cNvPr id="318" name="Google Shape;318;p33"/>
          <p:cNvSpPr txBox="1">
            <a:spLocks noGrp="1"/>
          </p:cNvSpPr>
          <p:nvPr>
            <p:ph type="body" idx="8"/>
          </p:nvPr>
        </p:nvSpPr>
        <p:spPr>
          <a:xfrm>
            <a:off x="513515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HY나무B" pitchFamily="18" charset="-127"/>
                <a:ea typeface="HY나무B" pitchFamily="18" charset="-127"/>
              </a:rPr>
              <a:t>Client, sever 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구축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HY나무B" pitchFamily="18" charset="-127"/>
                <a:ea typeface="HY나무B" pitchFamily="18" charset="-127"/>
              </a:rPr>
              <a:t>DB</a:t>
            </a: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연결</a:t>
            </a:r>
            <a:endParaRPr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19" name="Google Shape;319;p33"/>
          <p:cNvSpPr txBox="1">
            <a:spLocks noGrp="1"/>
          </p:cNvSpPr>
          <p:nvPr>
            <p:ph type="subTitle" idx="3"/>
          </p:nvPr>
        </p:nvSpPr>
        <p:spPr>
          <a:xfrm>
            <a:off x="5135153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01.04-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01.05</a:t>
            </a:r>
            <a:endParaRPr sz="2500" dirty="0"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9"/>
          </p:nvPr>
        </p:nvSpPr>
        <p:spPr>
          <a:xfrm>
            <a:off x="7494925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프로젝트 통합 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추가 기능 제작</a:t>
            </a:r>
            <a:endParaRPr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21" name="Google Shape;321;p33"/>
          <p:cNvSpPr txBox="1">
            <a:spLocks noGrp="1"/>
          </p:cNvSpPr>
          <p:nvPr>
            <p:ph type="subTitle" idx="4"/>
          </p:nvPr>
        </p:nvSpPr>
        <p:spPr>
          <a:xfrm>
            <a:off x="7494930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01.06-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01.10</a:t>
            </a:r>
            <a:endParaRPr sz="2500" dirty="0"/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5"/>
          </p:nvPr>
        </p:nvSpPr>
        <p:spPr>
          <a:xfrm>
            <a:off x="9854707" y="2580825"/>
            <a:ext cx="1997700" cy="60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01.11-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smtClean="0"/>
              <a:t>01.12</a:t>
            </a:r>
            <a:endParaRPr sz="2500" dirty="0"/>
          </a:p>
        </p:txBody>
      </p:sp>
      <p:sp>
        <p:nvSpPr>
          <p:cNvPr id="323" name="Google Shape;323;p33"/>
          <p:cNvSpPr txBox="1">
            <a:spLocks noGrp="1"/>
          </p:cNvSpPr>
          <p:nvPr>
            <p:ph type="body" idx="6"/>
          </p:nvPr>
        </p:nvSpPr>
        <p:spPr>
          <a:xfrm>
            <a:off x="41560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주제선정</a:t>
            </a:r>
            <a:endParaRPr dirty="0">
              <a:latin typeface="HY나무B" pitchFamily="18" charset="-127"/>
              <a:ea typeface="HY나무B" pitchFamily="18" charset="-127"/>
            </a:endParaRPr>
          </a:p>
        </p:txBody>
      </p:sp>
      <p:sp>
        <p:nvSpPr>
          <p:cNvPr id="324" name="Google Shape;324;p33"/>
          <p:cNvSpPr txBox="1">
            <a:spLocks noGrp="1"/>
          </p:cNvSpPr>
          <p:nvPr>
            <p:ph type="body" idx="13"/>
          </p:nvPr>
        </p:nvSpPr>
        <p:spPr>
          <a:xfrm>
            <a:off x="9854700" y="3503450"/>
            <a:ext cx="1997700" cy="165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오류 수정 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HY나무B" pitchFamily="18" charset="-127"/>
                <a:ea typeface="HY나무B" pitchFamily="18" charset="-127"/>
              </a:rPr>
              <a:t>구현 마무리 </a:t>
            </a:r>
            <a:endParaRPr lang="en-US" altLang="ko-KR" dirty="0" smtClean="0">
              <a:latin typeface="HY나무B" pitchFamily="18" charset="-127"/>
              <a:ea typeface="HY나무B" pitchFamily="18" charset="-127"/>
            </a:endParaRPr>
          </a:p>
        </p:txBody>
      </p:sp>
      <p:cxnSp>
        <p:nvCxnSpPr>
          <p:cNvPr id="325" name="Google Shape;325;p33"/>
          <p:cNvCxnSpPr/>
          <p:nvPr/>
        </p:nvCxnSpPr>
        <p:spPr>
          <a:xfrm rot="10800000">
            <a:off x="497850" y="3265225"/>
            <a:ext cx="11196300" cy="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3"/>
          <p:cNvCxnSpPr/>
          <p:nvPr/>
        </p:nvCxnSpPr>
        <p:spPr>
          <a:xfrm rot="10800000">
            <a:off x="1362550" y="3042625"/>
            <a:ext cx="0" cy="4452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3"/>
          <p:cNvCxnSpPr/>
          <p:nvPr/>
        </p:nvCxnSpPr>
        <p:spPr>
          <a:xfrm rot="10800000">
            <a:off x="3735300" y="3042625"/>
            <a:ext cx="0" cy="4452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3"/>
          <p:cNvCxnSpPr/>
          <p:nvPr/>
        </p:nvCxnSpPr>
        <p:spPr>
          <a:xfrm rot="10800000">
            <a:off x="6108050" y="3042625"/>
            <a:ext cx="0" cy="4452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3"/>
          <p:cNvCxnSpPr/>
          <p:nvPr/>
        </p:nvCxnSpPr>
        <p:spPr>
          <a:xfrm rot="10800000">
            <a:off x="8480800" y="3042625"/>
            <a:ext cx="0" cy="4452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3"/>
          <p:cNvCxnSpPr/>
          <p:nvPr/>
        </p:nvCxnSpPr>
        <p:spPr>
          <a:xfrm rot="10800000">
            <a:off x="10853550" y="3042625"/>
            <a:ext cx="0" cy="445200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627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1F1E9"/>
      </a:lt1>
      <a:dk2>
        <a:srgbClr val="000000"/>
      </a:dk2>
      <a:lt2>
        <a:srgbClr val="EEEEEE"/>
      </a:lt2>
      <a:accent1>
        <a:srgbClr val="FFD966"/>
      </a:accent1>
      <a:accent2>
        <a:srgbClr val="7B95A5"/>
      </a:accent2>
      <a:accent3>
        <a:srgbClr val="25566E"/>
      </a:accent3>
      <a:accent4>
        <a:srgbClr val="587C8E"/>
      </a:accent4>
      <a:accent5>
        <a:srgbClr val="DBA274"/>
      </a:accent5>
      <a:accent6>
        <a:srgbClr val="C26A59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374</Words>
  <Application>Microsoft Office PowerPoint</Application>
  <PresentationFormat>사용자 지정</PresentationFormat>
  <Paragraphs>103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굴림</vt:lpstr>
      <vt:lpstr>Arial</vt:lpstr>
      <vt:lpstr>Antic Slab</vt:lpstr>
      <vt:lpstr>Abril Fatface</vt:lpstr>
      <vt:lpstr>HY나무B</vt:lpstr>
      <vt:lpstr>Calistoga</vt:lpstr>
      <vt:lpstr>맑은 고딕</vt:lpstr>
      <vt:lpstr>Aldrich</vt:lpstr>
      <vt:lpstr>HY바다L</vt:lpstr>
      <vt:lpstr>HY산B</vt:lpstr>
      <vt:lpstr>Calibri</vt:lpstr>
      <vt:lpstr>SlidesMania</vt:lpstr>
      <vt:lpstr>ENTERPARK TICKET</vt:lpstr>
      <vt:lpstr>Hello! We are...</vt:lpstr>
      <vt:lpstr>ENTERPARK of Contents.</vt:lpstr>
      <vt:lpstr>We will talk about this first.</vt:lpstr>
      <vt:lpstr>개요</vt:lpstr>
      <vt:lpstr>화면 구성</vt:lpstr>
      <vt:lpstr>We will talk about this second.</vt:lpstr>
      <vt:lpstr>This is our team.</vt:lpstr>
      <vt:lpstr>This is a timeline.</vt:lpstr>
      <vt:lpstr>We will talk about this third.</vt:lpstr>
      <vt:lpstr>Server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Pay Controller</vt:lpstr>
      <vt:lpstr>Pay DoneController</vt:lpstr>
      <vt:lpstr>PayCheckController</vt:lpstr>
      <vt:lpstr>After that we will talk about this.</vt:lpstr>
      <vt:lpstr>PowerPoint 프레젠테이션</vt:lpstr>
      <vt:lpstr>개선사항</vt:lpstr>
      <vt:lpstr>PowerPoint 프레젠테이션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ENTERPARK TICKET</dc:title>
  <dc:creator>admin</dc:creator>
  <cp:lastModifiedBy>admin</cp:lastModifiedBy>
  <cp:revision>43</cp:revision>
  <dcterms:modified xsi:type="dcterms:W3CDTF">2024-01-15T04:24:51Z</dcterms:modified>
</cp:coreProperties>
</file>